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9" r:id="rId2"/>
    <p:sldId id="264" r:id="rId3"/>
    <p:sldId id="266" r:id="rId4"/>
    <p:sldId id="267" r:id="rId5"/>
    <p:sldId id="256" r:id="rId6"/>
    <p:sldId id="265" r:id="rId7"/>
    <p:sldId id="258" r:id="rId8"/>
    <p:sldId id="257" r:id="rId9"/>
    <p:sldId id="268" r:id="rId10"/>
    <p:sldId id="261" r:id="rId11"/>
    <p:sldId id="260" r:id="rId12"/>
    <p:sldId id="259"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15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76" autoAdjust="0"/>
  </p:normalViewPr>
  <p:slideViewPr>
    <p:cSldViewPr snapToGrid="0">
      <p:cViewPr varScale="1">
        <p:scale>
          <a:sx n="71" d="100"/>
          <a:sy n="71" d="100"/>
        </p:scale>
        <p:origin x="11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AC935-1757-476C-8D0D-9C25E5FD3819}"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DC010-8ECA-40A7-B639-F380C9771CBE}" type="slidenum">
              <a:rPr lang="en-US" smtClean="0"/>
              <a:t>‹#›</a:t>
            </a:fld>
            <a:endParaRPr lang="en-US"/>
          </a:p>
        </p:txBody>
      </p:sp>
    </p:spTree>
    <p:extLst>
      <p:ext uri="{BB962C8B-B14F-4D97-AF65-F5344CB8AC3E}">
        <p14:creationId xmlns:p14="http://schemas.microsoft.com/office/powerpoint/2010/main" val="371163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Dawn Harper and I am with UMass Global, and I am excited to talk to you about getting better cellular coverage!</a:t>
            </a:r>
          </a:p>
        </p:txBody>
      </p:sp>
      <p:sp>
        <p:nvSpPr>
          <p:cNvPr id="4" name="Slide Number Placeholder 3"/>
          <p:cNvSpPr>
            <a:spLocks noGrp="1"/>
          </p:cNvSpPr>
          <p:nvPr>
            <p:ph type="sldNum" sz="quarter" idx="5"/>
          </p:nvPr>
        </p:nvSpPr>
        <p:spPr/>
        <p:txBody>
          <a:bodyPr/>
          <a:lstStyle/>
          <a:p>
            <a:fld id="{7E8DC010-8ECA-40A7-B639-F380C9771CBE}" type="slidenum">
              <a:rPr lang="en-US" smtClean="0"/>
              <a:t>1</a:t>
            </a:fld>
            <a:endParaRPr lang="en-US"/>
          </a:p>
        </p:txBody>
      </p:sp>
    </p:spTree>
    <p:extLst>
      <p:ext uri="{BB962C8B-B14F-4D97-AF65-F5344CB8AC3E}">
        <p14:creationId xmlns:p14="http://schemas.microsoft.com/office/powerpoint/2010/main" val="118128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Concerns – There are two major ethical concerns T-Mobile needs to be aware of. The locations we are looking at to place a tower may be close to Natural Parks, which may lead to habitat issues as well as a cap on population growth may be enforced. The second ethical concern is that T-Mobile will become the lifeline for locals in the area, they will finally be able to reach emergency services. </a:t>
            </a:r>
          </a:p>
        </p:txBody>
      </p:sp>
      <p:sp>
        <p:nvSpPr>
          <p:cNvPr id="4" name="Slide Number Placeholder 3"/>
          <p:cNvSpPr>
            <a:spLocks noGrp="1"/>
          </p:cNvSpPr>
          <p:nvPr>
            <p:ph type="sldNum" sz="quarter" idx="5"/>
          </p:nvPr>
        </p:nvSpPr>
        <p:spPr/>
        <p:txBody>
          <a:bodyPr/>
          <a:lstStyle/>
          <a:p>
            <a:fld id="{7E8DC010-8ECA-40A7-B639-F380C9771CBE}" type="slidenum">
              <a:rPr lang="en-US" smtClean="0"/>
              <a:t>10</a:t>
            </a:fld>
            <a:endParaRPr lang="en-US"/>
          </a:p>
        </p:txBody>
      </p:sp>
    </p:spTree>
    <p:extLst>
      <p:ext uri="{BB962C8B-B14F-4D97-AF65-F5344CB8AC3E}">
        <p14:creationId xmlns:p14="http://schemas.microsoft.com/office/powerpoint/2010/main" val="23786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sensitive is the assessment to changes in data elements? Thankfully, if some of the key data element is off such as population Growth is not as predicted, T-Mobile will still gain current residents as customers as people in the Clear Lake area and other rural areas are desperate for reliable cellular services.</a:t>
            </a:r>
          </a:p>
        </p:txBody>
      </p:sp>
      <p:sp>
        <p:nvSpPr>
          <p:cNvPr id="4" name="Slide Number Placeholder 3"/>
          <p:cNvSpPr>
            <a:spLocks noGrp="1"/>
          </p:cNvSpPr>
          <p:nvPr>
            <p:ph type="sldNum" sz="quarter" idx="5"/>
          </p:nvPr>
        </p:nvSpPr>
        <p:spPr/>
        <p:txBody>
          <a:bodyPr/>
          <a:lstStyle/>
          <a:p>
            <a:fld id="{7E8DC010-8ECA-40A7-B639-F380C9771CBE}" type="slidenum">
              <a:rPr lang="en-US" smtClean="0"/>
              <a:t>11</a:t>
            </a:fld>
            <a:endParaRPr lang="en-US"/>
          </a:p>
        </p:txBody>
      </p:sp>
    </p:spTree>
    <p:extLst>
      <p:ext uri="{BB962C8B-B14F-4D97-AF65-F5344CB8AC3E}">
        <p14:creationId xmlns:p14="http://schemas.microsoft.com/office/powerpoint/2010/main" val="18520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decision – “</a:t>
            </a:r>
            <a:r>
              <a:rPr lang="en-US" sz="1800" dirty="0">
                <a:effectLst/>
                <a:latin typeface="Times New Roman" panose="02020603050405020304" pitchFamily="18" charset="0"/>
                <a:ea typeface="Calibri" panose="020F0502020204030204" pitchFamily="34" charset="0"/>
              </a:rPr>
              <a:t>After verifying the housing market data pre and post-covid, geospatial data from the ArcGIS maps, and the demographics for the area including average it is determined as a wise investment for T-Mobile. Using the geospatial data from the ArcGIS maps, and utilizing hot spot technics, it confirms the Clearwood Community is in a no-coverage area solely to a lack of a tower, not due to just being a wooded area. Adding a tower to this location will increase the lives of all the residents as it gives an extra layer of security knowing they can reach emergency personnel when needed” (Harper, 2022).</a:t>
            </a:r>
            <a:endParaRPr lang="en-US" dirty="0"/>
          </a:p>
        </p:txBody>
      </p:sp>
      <p:sp>
        <p:nvSpPr>
          <p:cNvPr id="4" name="Slide Number Placeholder 3"/>
          <p:cNvSpPr>
            <a:spLocks noGrp="1"/>
          </p:cNvSpPr>
          <p:nvPr>
            <p:ph type="sldNum" sz="quarter" idx="5"/>
          </p:nvPr>
        </p:nvSpPr>
        <p:spPr/>
        <p:txBody>
          <a:bodyPr/>
          <a:lstStyle/>
          <a:p>
            <a:fld id="{7E8DC010-8ECA-40A7-B639-F380C9771CBE}" type="slidenum">
              <a:rPr lang="en-US" smtClean="0"/>
              <a:t>12</a:t>
            </a:fld>
            <a:endParaRPr lang="en-US"/>
          </a:p>
        </p:txBody>
      </p:sp>
    </p:spTree>
    <p:extLst>
      <p:ext uri="{BB962C8B-B14F-4D97-AF65-F5344CB8AC3E}">
        <p14:creationId xmlns:p14="http://schemas.microsoft.com/office/powerpoint/2010/main" val="6039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p:txBody>
      </p:sp>
      <p:sp>
        <p:nvSpPr>
          <p:cNvPr id="4" name="Slide Number Placeholder 3"/>
          <p:cNvSpPr>
            <a:spLocks noGrp="1"/>
          </p:cNvSpPr>
          <p:nvPr>
            <p:ph type="sldNum" sz="quarter" idx="5"/>
          </p:nvPr>
        </p:nvSpPr>
        <p:spPr/>
        <p:txBody>
          <a:bodyPr/>
          <a:lstStyle/>
          <a:p>
            <a:fld id="{7E8DC010-8ECA-40A7-B639-F380C9771CBE}" type="slidenum">
              <a:rPr lang="en-US" smtClean="0"/>
              <a:t>13</a:t>
            </a:fld>
            <a:endParaRPr lang="en-US"/>
          </a:p>
        </p:txBody>
      </p:sp>
    </p:spTree>
    <p:extLst>
      <p:ext uri="{BB962C8B-B14F-4D97-AF65-F5344CB8AC3E}">
        <p14:creationId xmlns:p14="http://schemas.microsoft.com/office/powerpoint/2010/main" val="245117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us have seen a cellular coverage map, this one is for T-Mobile who we are teaming up with to meet the lofty goal of providing coverage even in rural areas. What we see here is A LOT of magenta coverage. What we also know is these maps are not always accurate. However, in this case for Clear Lake area it is correct…there is absolutely no coverage in this area.</a:t>
            </a:r>
          </a:p>
        </p:txBody>
      </p:sp>
      <p:sp>
        <p:nvSpPr>
          <p:cNvPr id="4" name="Slide Number Placeholder 3"/>
          <p:cNvSpPr>
            <a:spLocks noGrp="1"/>
          </p:cNvSpPr>
          <p:nvPr>
            <p:ph type="sldNum" sz="quarter" idx="5"/>
          </p:nvPr>
        </p:nvSpPr>
        <p:spPr/>
        <p:txBody>
          <a:bodyPr/>
          <a:lstStyle/>
          <a:p>
            <a:fld id="{7E8DC010-8ECA-40A7-B639-F380C9771CBE}" type="slidenum">
              <a:rPr lang="en-US" smtClean="0"/>
              <a:t>2</a:t>
            </a:fld>
            <a:endParaRPr lang="en-US"/>
          </a:p>
        </p:txBody>
      </p:sp>
    </p:spTree>
    <p:extLst>
      <p:ext uri="{BB962C8B-B14F-4D97-AF65-F5344CB8AC3E}">
        <p14:creationId xmlns:p14="http://schemas.microsoft.com/office/powerpoint/2010/main" val="93219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a good thing? Because no other provider has coverage in this area either. With the recent Covid-19 pandemic many companies have allowed their employees to work from home permanently. What this also means is that more people are leaving large cities to go to rural areas where houses are cheaper.</a:t>
            </a:r>
          </a:p>
        </p:txBody>
      </p:sp>
      <p:sp>
        <p:nvSpPr>
          <p:cNvPr id="4" name="Slide Number Placeholder 3"/>
          <p:cNvSpPr>
            <a:spLocks noGrp="1"/>
          </p:cNvSpPr>
          <p:nvPr>
            <p:ph type="sldNum" sz="quarter" idx="5"/>
          </p:nvPr>
        </p:nvSpPr>
        <p:spPr/>
        <p:txBody>
          <a:bodyPr/>
          <a:lstStyle/>
          <a:p>
            <a:fld id="{7E8DC010-8ECA-40A7-B639-F380C9771CBE}" type="slidenum">
              <a:rPr lang="en-US" smtClean="0"/>
              <a:t>3</a:t>
            </a:fld>
            <a:endParaRPr lang="en-US"/>
          </a:p>
        </p:txBody>
      </p:sp>
    </p:spTree>
    <p:extLst>
      <p:ext uri="{BB962C8B-B14F-4D97-AF65-F5344CB8AC3E}">
        <p14:creationId xmlns:p14="http://schemas.microsoft.com/office/powerpoint/2010/main" val="2847909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Utilizing GIS maps and the cellular industry go hand-in-hand as tower placement is pertinent to the success of the company. The return on investment (ROI) will come as we are now focusing on planning for the future. We are looking to place towers in more rural areas with the anticipation of further migration of those who can work from home, and housing affordability. By providing service where no one does, all the current residents will transfer to T-Mobile and new people moving to area will as well. </a:t>
            </a:r>
          </a:p>
        </p:txBody>
      </p:sp>
      <p:sp>
        <p:nvSpPr>
          <p:cNvPr id="4" name="Slide Number Placeholder 3"/>
          <p:cNvSpPr>
            <a:spLocks noGrp="1"/>
          </p:cNvSpPr>
          <p:nvPr>
            <p:ph type="sldNum" sz="quarter" idx="5"/>
          </p:nvPr>
        </p:nvSpPr>
        <p:spPr/>
        <p:txBody>
          <a:bodyPr/>
          <a:lstStyle/>
          <a:p>
            <a:fld id="{7E8DC010-8ECA-40A7-B639-F380C9771CBE}" type="slidenum">
              <a:rPr lang="en-US" smtClean="0"/>
              <a:t>4</a:t>
            </a:fld>
            <a:endParaRPr lang="en-US"/>
          </a:p>
        </p:txBody>
      </p:sp>
    </p:spTree>
    <p:extLst>
      <p:ext uri="{BB962C8B-B14F-4D97-AF65-F5344CB8AC3E}">
        <p14:creationId xmlns:p14="http://schemas.microsoft.com/office/powerpoint/2010/main" val="1178541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benefit analysis - </a:t>
            </a:r>
            <a:r>
              <a:rPr lang="en-US" sz="1800" dirty="0">
                <a:effectLst/>
                <a:latin typeface="Times New Roman" panose="02020603050405020304" pitchFamily="18" charset="0"/>
                <a:ea typeface="Calibri" panose="020F0502020204030204" pitchFamily="34" charset="0"/>
              </a:rPr>
              <a:t>In the past, it has been cost prohibited to place towers in rural areas, as there were not enough customers to balance need and profit. The goal is to anticipate population growth, which can also be translated as potential customers. “GIS can be applied to every aspect of the cellular industry it pays for itself. GIS can be applied to the land to purchase for a new tower location, current housing markets, estimated population growth, estimated housing markets to find new locations, keep track of current towers, and coverage to ensure maximization on each tower and reduce overlapping of coverage efforts” (Harper, 2022).</a:t>
            </a:r>
            <a:endParaRPr lang="en-US" dirty="0"/>
          </a:p>
        </p:txBody>
      </p:sp>
      <p:sp>
        <p:nvSpPr>
          <p:cNvPr id="4" name="Slide Number Placeholder 3"/>
          <p:cNvSpPr>
            <a:spLocks noGrp="1"/>
          </p:cNvSpPr>
          <p:nvPr>
            <p:ph type="sldNum" sz="quarter" idx="5"/>
          </p:nvPr>
        </p:nvSpPr>
        <p:spPr/>
        <p:txBody>
          <a:bodyPr/>
          <a:lstStyle/>
          <a:p>
            <a:fld id="{7E8DC010-8ECA-40A7-B639-F380C9771CBE}" type="slidenum">
              <a:rPr lang="en-US" smtClean="0"/>
              <a:t>5</a:t>
            </a:fld>
            <a:endParaRPr lang="en-US"/>
          </a:p>
        </p:txBody>
      </p:sp>
    </p:spTree>
    <p:extLst>
      <p:ext uri="{BB962C8B-B14F-4D97-AF65-F5344CB8AC3E}">
        <p14:creationId xmlns:p14="http://schemas.microsoft.com/office/powerpoint/2010/main" val="417651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GIS alternatives – Housing affordability. Utilizing ArcGIS the map “Relationship Between Housing Affordability, Income, and Household Growth: shows In the current housing market it is more affordable to rural areas than in cities as houses compared to income is more balanced.</a:t>
            </a:r>
          </a:p>
        </p:txBody>
      </p:sp>
      <p:sp>
        <p:nvSpPr>
          <p:cNvPr id="4" name="Slide Number Placeholder 3"/>
          <p:cNvSpPr>
            <a:spLocks noGrp="1"/>
          </p:cNvSpPr>
          <p:nvPr>
            <p:ph type="sldNum" sz="quarter" idx="5"/>
          </p:nvPr>
        </p:nvSpPr>
        <p:spPr/>
        <p:txBody>
          <a:bodyPr/>
          <a:lstStyle/>
          <a:p>
            <a:fld id="{7E8DC010-8ECA-40A7-B639-F380C9771CBE}" type="slidenum">
              <a:rPr lang="en-US" smtClean="0"/>
              <a:t>6</a:t>
            </a:fld>
            <a:endParaRPr lang="en-US"/>
          </a:p>
        </p:txBody>
      </p:sp>
    </p:spTree>
    <p:extLst>
      <p:ext uri="{BB962C8B-B14F-4D97-AF65-F5344CB8AC3E}">
        <p14:creationId xmlns:p14="http://schemas.microsoft.com/office/powerpoint/2010/main" val="27260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GIS alternatives – Population Growth. The Population Growth (n.d.) map shows where people are anticipated to be moving to, Yelm, WA. is showing on the higher end of expected growth between 2018-2023. </a:t>
            </a:r>
          </a:p>
        </p:txBody>
      </p:sp>
      <p:sp>
        <p:nvSpPr>
          <p:cNvPr id="4" name="Slide Number Placeholder 3"/>
          <p:cNvSpPr>
            <a:spLocks noGrp="1"/>
          </p:cNvSpPr>
          <p:nvPr>
            <p:ph type="sldNum" sz="quarter" idx="5"/>
          </p:nvPr>
        </p:nvSpPr>
        <p:spPr/>
        <p:txBody>
          <a:bodyPr/>
          <a:lstStyle/>
          <a:p>
            <a:fld id="{7E8DC010-8ECA-40A7-B639-F380C9771CBE}" type="slidenum">
              <a:rPr lang="en-US" smtClean="0"/>
              <a:t>7</a:t>
            </a:fld>
            <a:endParaRPr lang="en-US"/>
          </a:p>
        </p:txBody>
      </p:sp>
    </p:spTree>
    <p:extLst>
      <p:ext uri="{BB962C8B-B14F-4D97-AF65-F5344CB8AC3E}">
        <p14:creationId xmlns:p14="http://schemas.microsoft.com/office/powerpoint/2010/main" val="3780450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GIS alternatives – With ArcGIS map “What is the Predominant Commute Time?” “p</a:t>
            </a:r>
            <a:r>
              <a:rPr lang="en-US" sz="1800" dirty="0">
                <a:effectLst/>
                <a:latin typeface="Times New Roman" panose="02020603050405020304" pitchFamily="18" charset="0"/>
                <a:ea typeface="Calibri" panose="020F0502020204030204" pitchFamily="34" charset="0"/>
              </a:rPr>
              <a:t>reviously, a high commute time would be a factor in house prices and would be a deterrent to costs being low. However, with the option to work from home, commute time is less of a deterrent but allows the buyer to take advantage of the lower home prices” (Harper, 2022).</a:t>
            </a:r>
            <a:endParaRPr lang="en-US" dirty="0"/>
          </a:p>
        </p:txBody>
      </p:sp>
      <p:sp>
        <p:nvSpPr>
          <p:cNvPr id="4" name="Slide Number Placeholder 3"/>
          <p:cNvSpPr>
            <a:spLocks noGrp="1"/>
          </p:cNvSpPr>
          <p:nvPr>
            <p:ph type="sldNum" sz="quarter" idx="5"/>
          </p:nvPr>
        </p:nvSpPr>
        <p:spPr/>
        <p:txBody>
          <a:bodyPr/>
          <a:lstStyle/>
          <a:p>
            <a:fld id="{7E8DC010-8ECA-40A7-B639-F380C9771CBE}" type="slidenum">
              <a:rPr lang="en-US" smtClean="0"/>
              <a:t>8</a:t>
            </a:fld>
            <a:endParaRPr lang="en-US"/>
          </a:p>
        </p:txBody>
      </p:sp>
    </p:spTree>
    <p:extLst>
      <p:ext uri="{BB962C8B-B14F-4D97-AF65-F5344CB8AC3E}">
        <p14:creationId xmlns:p14="http://schemas.microsoft.com/office/powerpoint/2010/main" val="85452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plan approach – Using the Conceptual Data Model, </a:t>
            </a:r>
            <a:r>
              <a:rPr lang="en-US" sz="1800" dirty="0">
                <a:effectLst/>
                <a:latin typeface="Times New Roman" panose="02020603050405020304" pitchFamily="18" charset="0"/>
                <a:ea typeface="Calibri" panose="020F0502020204030204" pitchFamily="34" charset="0"/>
              </a:rPr>
              <a:t>GIS will be used from the very beginning of planning to start with finding rural areas that have the potential for growth, such as within 45 minutes of a military base. Using GIS to find out housing costs, housing availability, and median income will show whether the residents in the area spend on extras such as cellular service. The areas to be considered currently have low to no coverage, and have the space for housing developments for future planning. </a:t>
            </a:r>
            <a:endParaRPr lang="en-US" dirty="0"/>
          </a:p>
        </p:txBody>
      </p:sp>
      <p:sp>
        <p:nvSpPr>
          <p:cNvPr id="4" name="Slide Number Placeholder 3"/>
          <p:cNvSpPr>
            <a:spLocks noGrp="1"/>
          </p:cNvSpPr>
          <p:nvPr>
            <p:ph type="sldNum" sz="quarter" idx="5"/>
          </p:nvPr>
        </p:nvSpPr>
        <p:spPr/>
        <p:txBody>
          <a:bodyPr/>
          <a:lstStyle/>
          <a:p>
            <a:fld id="{7E8DC010-8ECA-40A7-B639-F380C9771CBE}" type="slidenum">
              <a:rPr lang="en-US" smtClean="0"/>
              <a:t>9</a:t>
            </a:fld>
            <a:endParaRPr lang="en-US"/>
          </a:p>
        </p:txBody>
      </p:sp>
    </p:spTree>
    <p:extLst>
      <p:ext uri="{BB962C8B-B14F-4D97-AF65-F5344CB8AC3E}">
        <p14:creationId xmlns:p14="http://schemas.microsoft.com/office/powerpoint/2010/main" val="123103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B6C25-CC1D-41A4-A079-15D7E82E5A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91F69-4A90-3642-2792-A25DFC23A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6BA5C-4037-7B83-95F7-3FC47A54BD4C}"/>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D4799ED6-A4FD-6655-AF3D-485F7F9DE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29F98-D91F-A85C-5E13-541219173A59}"/>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384946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9A70-EF80-1A16-575E-426D70A03E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9698FF-4FAD-A1AD-F774-213E36B8B8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CAECA-8699-03A9-0A6D-DFC4BD481161}"/>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52CE3CE7-DCDD-DF8A-43A1-396814A6D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1F4B3-041D-960D-7AE4-1F8A170C9EFC}"/>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5333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84945-9A2B-56E4-8B22-83BF736558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C79D08-8EFB-F0EB-3D68-3F0B98F40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EF706-DFBA-5F5E-CC39-1C573A69733F}"/>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C3AB9FA4-CD8D-BD75-4B14-A6CFA3717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AD64F-1985-4A01-8974-3F1D05EFA6C2}"/>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292825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F442-4B3D-25AB-560A-4499E6064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D5365-E061-A521-F0F9-D38268B415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14D32-EFD7-9D1D-B946-7CA9AF69FA0A}"/>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C0A6A5F5-6F40-2FA4-BD45-5F797FAE1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60694-7D56-1984-A023-887FF3EBE471}"/>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1644066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7FFC-4B1A-70FE-CA38-6FBC615F87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C4BEC0-FF0C-2F06-78DD-0A5914D64E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6A010D-307C-416D-9DF7-722B0B367EB3}"/>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E1EDF99B-F107-2AE6-A7FD-1BAC818DE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36C9F-104C-7FCA-37BF-7FC8AEADF91D}"/>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1741064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7A9A-22F6-E479-6A9C-028D07BC6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D8-55DE-302C-7D58-11D54BC5A6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EC8265-0760-B467-75FB-38EEC91A60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CC5648-00BA-FCBD-0DF1-974443E75AFA}"/>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6" name="Footer Placeholder 5">
            <a:extLst>
              <a:ext uri="{FF2B5EF4-FFF2-40B4-BE49-F238E27FC236}">
                <a16:creationId xmlns:a16="http://schemas.microsoft.com/office/drawing/2014/main" id="{8FE312A8-9E44-EBE5-FB63-D952F0E4F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0A9B-F454-6FF8-711B-600F09E4BD9D}"/>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1759080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A0F6-0420-BB2B-1D78-B7F9171C0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E97485-4D92-6B70-25FE-4C0FD11F0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826A0C-DEAF-01F4-6B05-37A2F446A2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6ECFC2-8287-071C-2B08-156699663B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02BFDA-EE39-0969-0012-A15FE524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CAE710-20AF-38D1-B243-2CB0568A309B}"/>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8" name="Footer Placeholder 7">
            <a:extLst>
              <a:ext uri="{FF2B5EF4-FFF2-40B4-BE49-F238E27FC236}">
                <a16:creationId xmlns:a16="http://schemas.microsoft.com/office/drawing/2014/main" id="{1F9C2681-1592-520E-07BE-10F2497DDD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293755-6EE9-DD0A-DD8E-295F5886AD85}"/>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217792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DF45-D409-C1B8-0E27-ACFEFCE651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97B51D-B03D-E8FB-ED8A-04E1611A4434}"/>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4" name="Footer Placeholder 3">
            <a:extLst>
              <a:ext uri="{FF2B5EF4-FFF2-40B4-BE49-F238E27FC236}">
                <a16:creationId xmlns:a16="http://schemas.microsoft.com/office/drawing/2014/main" id="{DC59D1CB-6480-0F8A-1E39-C3F5712265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2796FF-3E43-A4DF-81B2-23C9A02E6CA9}"/>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906946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20EE2-516B-283D-4CB9-EB30F850FD3D}"/>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3" name="Footer Placeholder 2">
            <a:extLst>
              <a:ext uri="{FF2B5EF4-FFF2-40B4-BE49-F238E27FC236}">
                <a16:creationId xmlns:a16="http://schemas.microsoft.com/office/drawing/2014/main" id="{131B157D-01E6-FE1D-49C2-1C0E3908D6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DF3779-BEEB-0A61-F19B-24CD205CD077}"/>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1010070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E21A-0148-D3CF-AAF7-9398ECCDA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9BE693-0E75-8146-AC67-E217469B4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CEB568-FCD8-15C1-0E33-A634757F1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3AC38-831A-D21F-7ED1-3376A3439671}"/>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6" name="Footer Placeholder 5">
            <a:extLst>
              <a:ext uri="{FF2B5EF4-FFF2-40B4-BE49-F238E27FC236}">
                <a16:creationId xmlns:a16="http://schemas.microsoft.com/office/drawing/2014/main" id="{EC520468-384D-C68B-5365-45A4186C7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9F1DC-3DCA-811E-BEEB-A157805B8C99}"/>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579042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12E3-BF59-3570-92FF-60E05F773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EAF06E-194B-03CF-FFA3-ECC086100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48535-F514-AD3D-A52F-27757A0E9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BA370F-36B0-C615-1CEC-A2FDE1C3899F}"/>
              </a:ext>
            </a:extLst>
          </p:cNvPr>
          <p:cNvSpPr>
            <a:spLocks noGrp="1"/>
          </p:cNvSpPr>
          <p:nvPr>
            <p:ph type="dt" sz="half" idx="10"/>
          </p:nvPr>
        </p:nvSpPr>
        <p:spPr/>
        <p:txBody>
          <a:bodyPr/>
          <a:lstStyle/>
          <a:p>
            <a:fld id="{F2028D56-49A8-4018-B164-60DEDC0E8877}" type="datetimeFigureOut">
              <a:rPr lang="en-US" smtClean="0"/>
              <a:t>10/4/2023</a:t>
            </a:fld>
            <a:endParaRPr lang="en-US"/>
          </a:p>
        </p:txBody>
      </p:sp>
      <p:sp>
        <p:nvSpPr>
          <p:cNvPr id="6" name="Footer Placeholder 5">
            <a:extLst>
              <a:ext uri="{FF2B5EF4-FFF2-40B4-BE49-F238E27FC236}">
                <a16:creationId xmlns:a16="http://schemas.microsoft.com/office/drawing/2014/main" id="{BB073594-287A-1B72-FF9F-CD3C5EEBA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19DB6-A86D-EF01-CD58-56C0DBD89328}"/>
              </a:ext>
            </a:extLst>
          </p:cNvPr>
          <p:cNvSpPr>
            <a:spLocks noGrp="1"/>
          </p:cNvSpPr>
          <p:nvPr>
            <p:ph type="sldNum" sz="quarter" idx="12"/>
          </p:nvPr>
        </p:nvSpPr>
        <p:spPr/>
        <p:txBody>
          <a:bodyPr/>
          <a:lstStyle/>
          <a:p>
            <a:fld id="{C2FFC6B6-A562-46ED-9026-457E14BB9DB7}" type="slidenum">
              <a:rPr lang="en-US" smtClean="0"/>
              <a:t>‹#›</a:t>
            </a:fld>
            <a:endParaRPr lang="en-US"/>
          </a:p>
        </p:txBody>
      </p:sp>
    </p:spTree>
    <p:extLst>
      <p:ext uri="{BB962C8B-B14F-4D97-AF65-F5344CB8AC3E}">
        <p14:creationId xmlns:p14="http://schemas.microsoft.com/office/powerpoint/2010/main" val="321240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9C531-C045-2E6C-6F87-E31537E65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AE0D59-3E34-5311-34BD-F65E35C4B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2573B-9772-EE59-3611-164B77C352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28D56-49A8-4018-B164-60DEDC0E8877}" type="datetimeFigureOut">
              <a:rPr lang="en-US" smtClean="0"/>
              <a:t>10/4/2023</a:t>
            </a:fld>
            <a:endParaRPr lang="en-US"/>
          </a:p>
        </p:txBody>
      </p:sp>
      <p:sp>
        <p:nvSpPr>
          <p:cNvPr id="5" name="Footer Placeholder 4">
            <a:extLst>
              <a:ext uri="{FF2B5EF4-FFF2-40B4-BE49-F238E27FC236}">
                <a16:creationId xmlns:a16="http://schemas.microsoft.com/office/drawing/2014/main" id="{86233575-E1CC-FD53-355C-75FD8573D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92A99C-4D45-FF7E-02B1-2FD05273B3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FC6B6-A562-46ED-9026-457E14BB9DB7}" type="slidenum">
              <a:rPr lang="en-US" smtClean="0"/>
              <a:t>‹#›</a:t>
            </a:fld>
            <a:endParaRPr lang="en-US"/>
          </a:p>
        </p:txBody>
      </p:sp>
    </p:spTree>
    <p:extLst>
      <p:ext uri="{BB962C8B-B14F-4D97-AF65-F5344CB8AC3E}">
        <p14:creationId xmlns:p14="http://schemas.microsoft.com/office/powerpoint/2010/main" val="176777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16812-568A-60EA-403F-5C3808252464}"/>
              </a:ext>
            </a:extLst>
          </p:cNvPr>
          <p:cNvSpPr txBox="1"/>
          <p:nvPr/>
        </p:nvSpPr>
        <p:spPr>
          <a:xfrm>
            <a:off x="1838325" y="2209800"/>
            <a:ext cx="8801100" cy="630942"/>
          </a:xfrm>
          <a:prstGeom prst="rect">
            <a:avLst/>
          </a:prstGeom>
          <a:noFill/>
          <a:ln>
            <a:solidFill>
              <a:srgbClr val="F315A4"/>
            </a:solidFill>
          </a:ln>
        </p:spPr>
        <p:txBody>
          <a:bodyPr wrap="square" rtlCol="0">
            <a:spAutoFit/>
          </a:bodyPr>
          <a:lstStyle/>
          <a:p>
            <a:r>
              <a:rPr lang="en-US" sz="3500" b="1" dirty="0">
                <a:solidFill>
                  <a:schemeClr val="bg1">
                    <a:lumMod val="75000"/>
                  </a:schemeClr>
                </a:solidFill>
                <a:effectLst/>
                <a:latin typeface="Times New Roman" panose="02020603050405020304" pitchFamily="18" charset="0"/>
                <a:ea typeface="Calibri" panose="020F0502020204030204" pitchFamily="34" charset="0"/>
              </a:rPr>
              <a:t>Expanding Cellular Coverage in Rural Areas</a:t>
            </a:r>
            <a:endParaRPr lang="en-US" sz="3500" dirty="0">
              <a:solidFill>
                <a:schemeClr val="bg1">
                  <a:lumMod val="75000"/>
                </a:schemeClr>
              </a:solidFill>
            </a:endParaRPr>
          </a:p>
        </p:txBody>
      </p:sp>
    </p:spTree>
    <p:extLst>
      <p:ext uri="{BB962C8B-B14F-4D97-AF65-F5344CB8AC3E}">
        <p14:creationId xmlns:p14="http://schemas.microsoft.com/office/powerpoint/2010/main" val="718137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F23F3-D86B-9CE6-97BE-131C062330E4}"/>
              </a:ext>
            </a:extLst>
          </p:cNvPr>
          <p:cNvPicPr>
            <a:picLocks noChangeAspect="1"/>
          </p:cNvPicPr>
          <p:nvPr/>
        </p:nvPicPr>
        <p:blipFill rotWithShape="1">
          <a:blip r:embed="rId3"/>
          <a:srcRect b="11823"/>
          <a:stretch/>
        </p:blipFill>
        <p:spPr>
          <a:xfrm>
            <a:off x="2019716" y="808355"/>
            <a:ext cx="8152567" cy="4621601"/>
          </a:xfrm>
          <a:prstGeom prst="rect">
            <a:avLst/>
          </a:prstGeom>
        </p:spPr>
      </p:pic>
      <p:sp>
        <p:nvSpPr>
          <p:cNvPr id="3" name="TextBox 2">
            <a:extLst>
              <a:ext uri="{FF2B5EF4-FFF2-40B4-BE49-F238E27FC236}">
                <a16:creationId xmlns:a16="http://schemas.microsoft.com/office/drawing/2014/main" id="{B1F6EE55-71A6-75EE-769E-316AFC2D220B}"/>
              </a:ext>
            </a:extLst>
          </p:cNvPr>
          <p:cNvSpPr txBox="1"/>
          <p:nvPr/>
        </p:nvSpPr>
        <p:spPr>
          <a:xfrm>
            <a:off x="2019715" y="5429956"/>
            <a:ext cx="8152567" cy="338554"/>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8: ArcGIS (n.d.). Population Density and Natural Parks. ESRI. Retrieved: https://brandman.maps.arcgis.com/apps/mapviewer/index.html?webmap=a8eb85744b9c4fbfa869a32aeb5fc945</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12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1D169-0320-FAB5-5141-9BE77C3B5162}"/>
              </a:ext>
            </a:extLst>
          </p:cNvPr>
          <p:cNvPicPr>
            <a:picLocks noChangeAspect="1"/>
          </p:cNvPicPr>
          <p:nvPr/>
        </p:nvPicPr>
        <p:blipFill>
          <a:blip r:embed="rId3"/>
          <a:stretch>
            <a:fillRect/>
          </a:stretch>
        </p:blipFill>
        <p:spPr>
          <a:xfrm>
            <a:off x="3714543" y="990388"/>
            <a:ext cx="4762913" cy="4877223"/>
          </a:xfrm>
          <a:prstGeom prst="rect">
            <a:avLst/>
          </a:prstGeom>
        </p:spPr>
      </p:pic>
      <p:sp>
        <p:nvSpPr>
          <p:cNvPr id="4" name="TextBox 3">
            <a:extLst>
              <a:ext uri="{FF2B5EF4-FFF2-40B4-BE49-F238E27FC236}">
                <a16:creationId xmlns:a16="http://schemas.microsoft.com/office/drawing/2014/main" id="{D0AFFF94-D8FA-B66B-EF5C-050D1FAF0AF2}"/>
              </a:ext>
            </a:extLst>
          </p:cNvPr>
          <p:cNvSpPr txBox="1"/>
          <p:nvPr/>
        </p:nvSpPr>
        <p:spPr>
          <a:xfrm>
            <a:off x="3714543" y="5867611"/>
            <a:ext cx="5361724" cy="461665"/>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9: Phone Ninja (n.d.). So you’re telling me you can fix it? Pinterest. Retrieved: https://www.pinterest.com.au/pin/390476230175981560/?mt=login</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685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56B3365E-48E5-4E8B-B935-8A06AAF0B0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34556" y="672869"/>
            <a:ext cx="5322888" cy="5306892"/>
          </a:xfrm>
          <a:prstGeom prst="rect">
            <a:avLst/>
          </a:prstGeom>
        </p:spPr>
      </p:pic>
      <p:sp>
        <p:nvSpPr>
          <p:cNvPr id="3" name="TextBox 2">
            <a:extLst>
              <a:ext uri="{FF2B5EF4-FFF2-40B4-BE49-F238E27FC236}">
                <a16:creationId xmlns:a16="http://schemas.microsoft.com/office/drawing/2014/main" id="{C56E02C4-5D76-468A-D2D8-14D6166E5C06}"/>
              </a:ext>
            </a:extLst>
          </p:cNvPr>
          <p:cNvSpPr txBox="1"/>
          <p:nvPr/>
        </p:nvSpPr>
        <p:spPr>
          <a:xfrm>
            <a:off x="3434556" y="5979761"/>
            <a:ext cx="5494955" cy="338554"/>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10: T-Mobile. Emotion Gif. Retrieved: https://gifer.com/en/XlJY</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21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4F703-8CD7-B87C-557B-D0298FAE8DFD}"/>
              </a:ext>
            </a:extLst>
          </p:cNvPr>
          <p:cNvPicPr>
            <a:picLocks noChangeAspect="1"/>
          </p:cNvPicPr>
          <p:nvPr/>
        </p:nvPicPr>
        <p:blipFill>
          <a:blip r:embed="rId3"/>
          <a:stretch>
            <a:fillRect/>
          </a:stretch>
        </p:blipFill>
        <p:spPr>
          <a:xfrm>
            <a:off x="2086702" y="1241778"/>
            <a:ext cx="8419334" cy="5025013"/>
          </a:xfrm>
          <a:prstGeom prst="rect">
            <a:avLst/>
          </a:prstGeom>
        </p:spPr>
      </p:pic>
      <p:sp>
        <p:nvSpPr>
          <p:cNvPr id="6" name="TextBox 5">
            <a:extLst>
              <a:ext uri="{FF2B5EF4-FFF2-40B4-BE49-F238E27FC236}">
                <a16:creationId xmlns:a16="http://schemas.microsoft.com/office/drawing/2014/main" id="{507E455B-50A0-AC2D-A68A-77637C80A6B8}"/>
              </a:ext>
            </a:extLst>
          </p:cNvPr>
          <p:cNvSpPr txBox="1"/>
          <p:nvPr/>
        </p:nvSpPr>
        <p:spPr>
          <a:xfrm>
            <a:off x="5157249" y="704098"/>
            <a:ext cx="1390307" cy="400110"/>
          </a:xfrm>
          <a:prstGeom prst="rect">
            <a:avLst/>
          </a:prstGeom>
          <a:noFill/>
          <a:ln>
            <a:solidFill>
              <a:srgbClr val="F315A4"/>
            </a:solidFill>
          </a:ln>
        </p:spPr>
        <p:txBody>
          <a:bodyPr wrap="square" rtlCol="0">
            <a:spAutoFit/>
          </a:bodyPr>
          <a:lstStyle/>
          <a:p>
            <a:r>
              <a:rPr lang="en-US" sz="2000" b="1" dirty="0">
                <a:solidFill>
                  <a:schemeClr val="bg1">
                    <a:lumMod val="75000"/>
                  </a:schemeClr>
                </a:solidFill>
                <a:effectLst/>
                <a:latin typeface="Times New Roman" panose="02020603050405020304" pitchFamily="18" charset="0"/>
                <a:ea typeface="Calibri" panose="020F0502020204030204" pitchFamily="34" charset="0"/>
              </a:rPr>
              <a:t>References</a:t>
            </a:r>
            <a:endParaRPr lang="en-US" sz="2000" dirty="0">
              <a:solidFill>
                <a:schemeClr val="bg1">
                  <a:lumMod val="75000"/>
                </a:schemeClr>
              </a:solidFill>
            </a:endParaRPr>
          </a:p>
        </p:txBody>
      </p:sp>
    </p:spTree>
    <p:extLst>
      <p:ext uri="{BB962C8B-B14F-4D97-AF65-F5344CB8AC3E}">
        <p14:creationId xmlns:p14="http://schemas.microsoft.com/office/powerpoint/2010/main" val="214518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F0B5B-BA46-8A58-AAF9-14CC9EC0BAD8}"/>
              </a:ext>
            </a:extLst>
          </p:cNvPr>
          <p:cNvPicPr>
            <a:picLocks noChangeAspect="1"/>
          </p:cNvPicPr>
          <p:nvPr/>
        </p:nvPicPr>
        <p:blipFill>
          <a:blip r:embed="rId3"/>
          <a:stretch>
            <a:fillRect/>
          </a:stretch>
        </p:blipFill>
        <p:spPr>
          <a:xfrm>
            <a:off x="2040320" y="545715"/>
            <a:ext cx="8111359" cy="5379842"/>
          </a:xfrm>
          <a:prstGeom prst="rect">
            <a:avLst/>
          </a:prstGeom>
        </p:spPr>
      </p:pic>
    </p:spTree>
    <p:extLst>
      <p:ext uri="{BB962C8B-B14F-4D97-AF65-F5344CB8AC3E}">
        <p14:creationId xmlns:p14="http://schemas.microsoft.com/office/powerpoint/2010/main" val="320665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651F2F04-C5F0-14E6-B6B1-B1A4EC90E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95700" y="1042988"/>
            <a:ext cx="4800600" cy="4770437"/>
          </a:xfrm>
          <a:prstGeom prst="rect">
            <a:avLst/>
          </a:prstGeom>
        </p:spPr>
      </p:pic>
      <p:sp>
        <p:nvSpPr>
          <p:cNvPr id="3" name="TextBox 2">
            <a:extLst>
              <a:ext uri="{FF2B5EF4-FFF2-40B4-BE49-F238E27FC236}">
                <a16:creationId xmlns:a16="http://schemas.microsoft.com/office/drawing/2014/main" id="{5CE68AC1-777D-2A3D-DF88-4A8E2617BEFB}"/>
              </a:ext>
            </a:extLst>
          </p:cNvPr>
          <p:cNvSpPr txBox="1"/>
          <p:nvPr/>
        </p:nvSpPr>
        <p:spPr>
          <a:xfrm>
            <a:off x="3392870" y="5906814"/>
            <a:ext cx="5406259" cy="338554"/>
          </a:xfrm>
          <a:prstGeom prst="rect">
            <a:avLst/>
          </a:prstGeom>
          <a:noFill/>
        </p:spPr>
        <p:txBody>
          <a:bodyPr wrap="square" rtlCol="0">
            <a:spAutoFit/>
          </a:bodyPr>
          <a:lstStyle/>
          <a:p>
            <a:r>
              <a:rPr lang="en-US" sz="800" dirty="0">
                <a:solidFill>
                  <a:schemeClr val="bg1">
                    <a:lumMod val="75000"/>
                  </a:schemeClr>
                </a:solidFill>
              </a:rPr>
              <a:t>Image 2: Giphy.com (n.d.). Doing Work From Home. Retrieved: https://giphy.com/gifs/bobble-workfromhome-lockdown-wrk-hTUDzx90zCDBIFBYyW</a:t>
            </a:r>
          </a:p>
        </p:txBody>
      </p:sp>
    </p:spTree>
    <p:extLst>
      <p:ext uri="{BB962C8B-B14F-4D97-AF65-F5344CB8AC3E}">
        <p14:creationId xmlns:p14="http://schemas.microsoft.com/office/powerpoint/2010/main" val="124795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93A2C4-328D-9A47-7B14-8D961FF80B5B}"/>
              </a:ext>
            </a:extLst>
          </p:cNvPr>
          <p:cNvSpPr txBox="1"/>
          <p:nvPr/>
        </p:nvSpPr>
        <p:spPr>
          <a:xfrm>
            <a:off x="2404092" y="454041"/>
            <a:ext cx="7383816" cy="923330"/>
          </a:xfrm>
          <a:prstGeom prst="rect">
            <a:avLst/>
          </a:prstGeom>
          <a:noFill/>
          <a:ln>
            <a:solidFill>
              <a:srgbClr val="F315A4"/>
            </a:solidFill>
          </a:ln>
        </p:spPr>
        <p:txBody>
          <a:bodyPr wrap="square" rtlCol="0">
            <a:spAutoFit/>
          </a:bodyPr>
          <a:lstStyle/>
          <a:p>
            <a:r>
              <a:rPr lang="en-US" sz="5400" b="1" dirty="0">
                <a:solidFill>
                  <a:schemeClr val="bg1">
                    <a:lumMod val="75000"/>
                  </a:schemeClr>
                </a:solidFill>
                <a:effectLst/>
                <a:latin typeface="Times New Roman" panose="02020603050405020304" pitchFamily="18" charset="0"/>
                <a:ea typeface="Calibri" panose="020F0502020204030204" pitchFamily="34" charset="0"/>
              </a:rPr>
              <a:t>Return on Investment</a:t>
            </a:r>
            <a:endParaRPr lang="en-US" sz="5400" dirty="0">
              <a:solidFill>
                <a:schemeClr val="bg1">
                  <a:lumMod val="75000"/>
                </a:schemeClr>
              </a:solidFill>
            </a:endParaRPr>
          </a:p>
        </p:txBody>
      </p:sp>
      <p:sp>
        <p:nvSpPr>
          <p:cNvPr id="3" name="TextBox 2">
            <a:extLst>
              <a:ext uri="{FF2B5EF4-FFF2-40B4-BE49-F238E27FC236}">
                <a16:creationId xmlns:a16="http://schemas.microsoft.com/office/drawing/2014/main" id="{28334D6F-6CFD-7DD0-9B2A-CCFECC996757}"/>
              </a:ext>
            </a:extLst>
          </p:cNvPr>
          <p:cNvSpPr txBox="1"/>
          <p:nvPr/>
        </p:nvSpPr>
        <p:spPr>
          <a:xfrm>
            <a:off x="411162" y="1696465"/>
            <a:ext cx="6741232" cy="707886"/>
          </a:xfrm>
          <a:prstGeom prst="rect">
            <a:avLst/>
          </a:prstGeom>
          <a:noFill/>
          <a:ln>
            <a:solidFill>
              <a:srgbClr val="F315A4"/>
            </a:solidFill>
          </a:ln>
        </p:spPr>
        <p:txBody>
          <a:bodyPr wrap="square" rtlCol="0">
            <a:spAutoFit/>
          </a:bodyPr>
          <a:lstStyle/>
          <a:p>
            <a:r>
              <a:rPr lang="en-US" sz="4000" b="1" dirty="0">
                <a:solidFill>
                  <a:schemeClr val="bg1">
                    <a:lumMod val="75000"/>
                  </a:schemeClr>
                </a:solidFill>
                <a:effectLst/>
                <a:latin typeface="Times New Roman" panose="02020603050405020304" pitchFamily="18" charset="0"/>
                <a:ea typeface="Calibri" panose="020F0502020204030204" pitchFamily="34" charset="0"/>
              </a:rPr>
              <a:t>Placing towers in rural areas.</a:t>
            </a:r>
            <a:endParaRPr lang="en-US" sz="4000" dirty="0">
              <a:solidFill>
                <a:schemeClr val="bg1">
                  <a:lumMod val="75000"/>
                </a:schemeClr>
              </a:solidFill>
            </a:endParaRPr>
          </a:p>
        </p:txBody>
      </p:sp>
      <p:sp>
        <p:nvSpPr>
          <p:cNvPr id="4" name="TextBox 3">
            <a:extLst>
              <a:ext uri="{FF2B5EF4-FFF2-40B4-BE49-F238E27FC236}">
                <a16:creationId xmlns:a16="http://schemas.microsoft.com/office/drawing/2014/main" id="{50C2E3A9-0B49-6389-80A2-D27EA3E020DD}"/>
              </a:ext>
            </a:extLst>
          </p:cNvPr>
          <p:cNvSpPr txBox="1"/>
          <p:nvPr/>
        </p:nvSpPr>
        <p:spPr>
          <a:xfrm>
            <a:off x="2217384" y="2697890"/>
            <a:ext cx="6741232" cy="1938992"/>
          </a:xfrm>
          <a:prstGeom prst="rect">
            <a:avLst/>
          </a:prstGeom>
          <a:noFill/>
          <a:ln>
            <a:solidFill>
              <a:srgbClr val="F315A4"/>
            </a:solidFill>
          </a:ln>
        </p:spPr>
        <p:txBody>
          <a:bodyPr wrap="square" rtlCol="0">
            <a:spAutoFit/>
          </a:bodyPr>
          <a:lstStyle/>
          <a:p>
            <a:r>
              <a:rPr lang="en-US" sz="4000" b="1" dirty="0">
                <a:solidFill>
                  <a:schemeClr val="bg1">
                    <a:lumMod val="75000"/>
                  </a:schemeClr>
                </a:solidFill>
                <a:effectLst/>
                <a:latin typeface="Times New Roman" panose="02020603050405020304" pitchFamily="18" charset="0"/>
                <a:ea typeface="Calibri" panose="020F0502020204030204" pitchFamily="34" charset="0"/>
              </a:rPr>
              <a:t>Planning ahead to take advantage of lower housing costs.</a:t>
            </a:r>
            <a:endParaRPr lang="en-US" sz="4000" dirty="0">
              <a:solidFill>
                <a:schemeClr val="bg1">
                  <a:lumMod val="75000"/>
                </a:schemeClr>
              </a:solidFill>
            </a:endParaRPr>
          </a:p>
        </p:txBody>
      </p:sp>
      <p:sp>
        <p:nvSpPr>
          <p:cNvPr id="5" name="TextBox 4">
            <a:extLst>
              <a:ext uri="{FF2B5EF4-FFF2-40B4-BE49-F238E27FC236}">
                <a16:creationId xmlns:a16="http://schemas.microsoft.com/office/drawing/2014/main" id="{1A8E811E-BB35-4FCC-C42A-96C32730D45A}"/>
              </a:ext>
            </a:extLst>
          </p:cNvPr>
          <p:cNvSpPr txBox="1"/>
          <p:nvPr/>
        </p:nvSpPr>
        <p:spPr>
          <a:xfrm>
            <a:off x="4756502" y="4938886"/>
            <a:ext cx="6741232" cy="1323439"/>
          </a:xfrm>
          <a:prstGeom prst="rect">
            <a:avLst/>
          </a:prstGeom>
          <a:noFill/>
          <a:ln>
            <a:solidFill>
              <a:srgbClr val="F315A4"/>
            </a:solidFill>
          </a:ln>
        </p:spPr>
        <p:txBody>
          <a:bodyPr wrap="square" rtlCol="0">
            <a:spAutoFit/>
          </a:bodyPr>
          <a:lstStyle/>
          <a:p>
            <a:r>
              <a:rPr lang="en-US" sz="4000" b="1" dirty="0">
                <a:solidFill>
                  <a:schemeClr val="bg1">
                    <a:lumMod val="75000"/>
                  </a:schemeClr>
                </a:solidFill>
                <a:effectLst/>
                <a:latin typeface="Times New Roman" panose="02020603050405020304" pitchFamily="18" charset="0"/>
                <a:ea typeface="Calibri" panose="020F0502020204030204" pitchFamily="34" charset="0"/>
              </a:rPr>
              <a:t>Work from home migration from big cities to rural areas.</a:t>
            </a:r>
            <a:endParaRPr lang="en-US" sz="4000" dirty="0">
              <a:solidFill>
                <a:schemeClr val="bg1">
                  <a:lumMod val="75000"/>
                </a:schemeClr>
              </a:solidFill>
            </a:endParaRPr>
          </a:p>
        </p:txBody>
      </p:sp>
    </p:spTree>
    <p:extLst>
      <p:ext uri="{BB962C8B-B14F-4D97-AF65-F5344CB8AC3E}">
        <p14:creationId xmlns:p14="http://schemas.microsoft.com/office/powerpoint/2010/main" val="325065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24696-C9ED-B4F9-B4DC-8541FE41CBF1}"/>
              </a:ext>
            </a:extLst>
          </p:cNvPr>
          <p:cNvPicPr>
            <a:picLocks noChangeAspect="1"/>
          </p:cNvPicPr>
          <p:nvPr/>
        </p:nvPicPr>
        <p:blipFill rotWithShape="1">
          <a:blip r:embed="rId3"/>
          <a:srcRect t="-365" r="106" b="6781"/>
          <a:stretch/>
        </p:blipFill>
        <p:spPr>
          <a:xfrm>
            <a:off x="925689" y="440267"/>
            <a:ext cx="7021689" cy="5452533"/>
          </a:xfrm>
          <a:prstGeom prst="rect">
            <a:avLst/>
          </a:prstGeom>
        </p:spPr>
      </p:pic>
      <p:sp>
        <p:nvSpPr>
          <p:cNvPr id="5" name="Oval 4">
            <a:extLst>
              <a:ext uri="{FF2B5EF4-FFF2-40B4-BE49-F238E27FC236}">
                <a16:creationId xmlns:a16="http://schemas.microsoft.com/office/drawing/2014/main" id="{9D5BA45C-A275-C61F-95B3-DB29D563FF82}"/>
              </a:ext>
            </a:extLst>
          </p:cNvPr>
          <p:cNvSpPr/>
          <p:nvPr/>
        </p:nvSpPr>
        <p:spPr>
          <a:xfrm>
            <a:off x="5836356" y="2037644"/>
            <a:ext cx="169333" cy="146756"/>
          </a:xfrm>
          <a:prstGeom prst="ellipse">
            <a:avLst/>
          </a:prstGeom>
          <a:solidFill>
            <a:srgbClr val="F31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D7B5C4F-5F7B-B366-444E-A19FE9D173BC}"/>
              </a:ext>
            </a:extLst>
          </p:cNvPr>
          <p:cNvSpPr/>
          <p:nvPr/>
        </p:nvSpPr>
        <p:spPr>
          <a:xfrm>
            <a:off x="5317067" y="3612445"/>
            <a:ext cx="191911" cy="180622"/>
          </a:xfrm>
          <a:prstGeom prst="ellipse">
            <a:avLst/>
          </a:prstGeom>
          <a:solidFill>
            <a:srgbClr val="F315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9B89583-58F4-7880-D1C6-D559C69663B6}"/>
              </a:ext>
            </a:extLst>
          </p:cNvPr>
          <p:cNvCxnSpPr/>
          <p:nvPr/>
        </p:nvCxnSpPr>
        <p:spPr>
          <a:xfrm flipV="1">
            <a:off x="6096000" y="1428045"/>
            <a:ext cx="2664178" cy="643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5628A4-684A-9F07-B452-A9022AD185AF}"/>
              </a:ext>
            </a:extLst>
          </p:cNvPr>
          <p:cNvCxnSpPr/>
          <p:nvPr/>
        </p:nvCxnSpPr>
        <p:spPr>
          <a:xfrm>
            <a:off x="5565422" y="3691467"/>
            <a:ext cx="3307645" cy="48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D8F9B4-8FBC-F5CF-1D1F-DE9AC96378BF}"/>
              </a:ext>
            </a:extLst>
          </p:cNvPr>
          <p:cNvSpPr txBox="1"/>
          <p:nvPr/>
        </p:nvSpPr>
        <p:spPr>
          <a:xfrm>
            <a:off x="8873067" y="304800"/>
            <a:ext cx="2585155" cy="1477328"/>
          </a:xfrm>
          <a:prstGeom prst="rect">
            <a:avLst/>
          </a:prstGeom>
          <a:noFill/>
        </p:spPr>
        <p:txBody>
          <a:bodyPr wrap="square" rtlCol="0">
            <a:spAutoFit/>
          </a:bodyPr>
          <a:lstStyle/>
          <a:p>
            <a:r>
              <a:rPr lang="en-US" sz="1800" dirty="0">
                <a:solidFill>
                  <a:schemeClr val="bg1">
                    <a:lumMod val="75000"/>
                  </a:schemeClr>
                </a:solidFill>
                <a:effectLst/>
                <a:latin typeface="Times New Roman" panose="02020603050405020304" pitchFamily="18" charset="0"/>
                <a:ea typeface="Calibri" panose="020F0502020204030204" pitchFamily="34" charset="0"/>
              </a:rPr>
              <a:t>In the Seattle area, a single-family 3 bedroom 3 bath is $808,000, 1630 sq. ft., with a small yard of 3,741 </a:t>
            </a:r>
            <a:r>
              <a:rPr lang="en-US" sz="1800" dirty="0" err="1">
                <a:solidFill>
                  <a:schemeClr val="bg1">
                    <a:lumMod val="75000"/>
                  </a:schemeClr>
                </a:solidFill>
                <a:effectLst/>
                <a:latin typeface="Times New Roman" panose="02020603050405020304" pitchFamily="18" charset="0"/>
                <a:ea typeface="Calibri" panose="020F0502020204030204" pitchFamily="34" charset="0"/>
              </a:rPr>
              <a:t>sqft</a:t>
            </a:r>
            <a:r>
              <a:rPr lang="en-US" sz="1800" dirty="0">
                <a:solidFill>
                  <a:schemeClr val="bg1">
                    <a:lumMod val="75000"/>
                  </a:schemeClr>
                </a:solidFill>
                <a:effectLst/>
                <a:latin typeface="Times New Roman" panose="02020603050405020304" pitchFamily="18" charset="0"/>
                <a:ea typeface="Calibri" panose="020F0502020204030204" pitchFamily="34" charset="0"/>
              </a:rPr>
              <a:t>. </a:t>
            </a:r>
            <a:endParaRPr lang="en-US" dirty="0">
              <a:solidFill>
                <a:schemeClr val="bg1">
                  <a:lumMod val="75000"/>
                </a:schemeClr>
              </a:solidFill>
            </a:endParaRPr>
          </a:p>
        </p:txBody>
      </p:sp>
      <p:sp>
        <p:nvSpPr>
          <p:cNvPr id="12" name="TextBox 11">
            <a:extLst>
              <a:ext uri="{FF2B5EF4-FFF2-40B4-BE49-F238E27FC236}">
                <a16:creationId xmlns:a16="http://schemas.microsoft.com/office/drawing/2014/main" id="{AAD563F7-AE66-AED3-5466-4C81503A335E}"/>
              </a:ext>
            </a:extLst>
          </p:cNvPr>
          <p:cNvSpPr txBox="1"/>
          <p:nvPr/>
        </p:nvSpPr>
        <p:spPr>
          <a:xfrm>
            <a:off x="8929511" y="3663245"/>
            <a:ext cx="2585155" cy="1477328"/>
          </a:xfrm>
          <a:prstGeom prst="rect">
            <a:avLst/>
          </a:prstGeom>
          <a:noFill/>
        </p:spPr>
        <p:txBody>
          <a:bodyPr wrap="square" rtlCol="0">
            <a:spAutoFit/>
          </a:bodyPr>
          <a:lstStyle/>
          <a:p>
            <a:r>
              <a:rPr lang="en-US" sz="1800" dirty="0">
                <a:solidFill>
                  <a:schemeClr val="bg1">
                    <a:lumMod val="75000"/>
                  </a:schemeClr>
                </a:solidFill>
                <a:effectLst/>
                <a:latin typeface="Times New Roman" panose="02020603050405020304" pitchFamily="18" charset="0"/>
                <a:ea typeface="Calibri" panose="020F0502020204030204" pitchFamily="34" charset="0"/>
              </a:rPr>
              <a:t>Clear Lake area, there is currently a house on the market for $325,000 that is 3 bedroom, 1 bath, 1450 sq ft., on .29 acres.</a:t>
            </a:r>
            <a:endParaRPr lang="en-US" dirty="0">
              <a:solidFill>
                <a:schemeClr val="bg1">
                  <a:lumMod val="75000"/>
                </a:schemeClr>
              </a:solidFill>
            </a:endParaRPr>
          </a:p>
        </p:txBody>
      </p:sp>
      <p:sp>
        <p:nvSpPr>
          <p:cNvPr id="14" name="TextBox 13">
            <a:extLst>
              <a:ext uri="{FF2B5EF4-FFF2-40B4-BE49-F238E27FC236}">
                <a16:creationId xmlns:a16="http://schemas.microsoft.com/office/drawing/2014/main" id="{4F9C3958-DA72-7215-290F-DBFE99DFAD95}"/>
              </a:ext>
            </a:extLst>
          </p:cNvPr>
          <p:cNvSpPr txBox="1"/>
          <p:nvPr/>
        </p:nvSpPr>
        <p:spPr>
          <a:xfrm>
            <a:off x="925689" y="5892800"/>
            <a:ext cx="7021689" cy="215444"/>
          </a:xfrm>
          <a:prstGeom prst="rect">
            <a:avLst/>
          </a:prstGeom>
          <a:noFill/>
        </p:spPr>
        <p:txBody>
          <a:bodyPr wrap="square" rtlCol="0">
            <a:spAutoFit/>
          </a:bodyPr>
          <a:lstStyle/>
          <a:p>
            <a:r>
              <a:rPr lang="en-US" sz="800" dirty="0">
                <a:solidFill>
                  <a:schemeClr val="bg1">
                    <a:lumMod val="75000"/>
                  </a:schemeClr>
                </a:solidFill>
                <a:latin typeface="Times New Roman" panose="02020603050405020304" pitchFamily="18" charset="0"/>
                <a:cs typeface="Times New Roman" panose="02020603050405020304" pitchFamily="18" charset="0"/>
              </a:rPr>
              <a:t>Image 3: Zillow.com (2022). Washington houses for sale. Retrieved: https://tinyurl.com/ymfsjjen</a:t>
            </a:r>
          </a:p>
        </p:txBody>
      </p:sp>
    </p:spTree>
    <p:extLst>
      <p:ext uri="{BB962C8B-B14F-4D97-AF65-F5344CB8AC3E}">
        <p14:creationId xmlns:p14="http://schemas.microsoft.com/office/powerpoint/2010/main" val="3897009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39D10-35FB-71C4-8A84-DA1C15EBEF23}"/>
              </a:ext>
            </a:extLst>
          </p:cNvPr>
          <p:cNvPicPr>
            <a:picLocks noChangeAspect="1"/>
          </p:cNvPicPr>
          <p:nvPr/>
        </p:nvPicPr>
        <p:blipFill>
          <a:blip r:embed="rId3"/>
          <a:stretch>
            <a:fillRect/>
          </a:stretch>
        </p:blipFill>
        <p:spPr>
          <a:xfrm>
            <a:off x="2235368" y="929203"/>
            <a:ext cx="7721264" cy="4999593"/>
          </a:xfrm>
          <a:prstGeom prst="rect">
            <a:avLst/>
          </a:prstGeom>
        </p:spPr>
      </p:pic>
    </p:spTree>
    <p:extLst>
      <p:ext uri="{BB962C8B-B14F-4D97-AF65-F5344CB8AC3E}">
        <p14:creationId xmlns:p14="http://schemas.microsoft.com/office/powerpoint/2010/main" val="246916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6DB5BC-24C9-1442-76BD-0AB65317E80D}"/>
              </a:ext>
            </a:extLst>
          </p:cNvPr>
          <p:cNvPicPr>
            <a:picLocks noChangeAspect="1"/>
          </p:cNvPicPr>
          <p:nvPr/>
        </p:nvPicPr>
        <p:blipFill rotWithShape="1">
          <a:blip r:embed="rId3"/>
          <a:srcRect r="740" b="10834"/>
          <a:stretch/>
        </p:blipFill>
        <p:spPr>
          <a:xfrm>
            <a:off x="1275644" y="355508"/>
            <a:ext cx="9076267" cy="5198626"/>
          </a:xfrm>
          <a:prstGeom prst="rect">
            <a:avLst/>
          </a:prstGeom>
        </p:spPr>
      </p:pic>
      <p:sp>
        <p:nvSpPr>
          <p:cNvPr id="3" name="TextBox 2">
            <a:extLst>
              <a:ext uri="{FF2B5EF4-FFF2-40B4-BE49-F238E27FC236}">
                <a16:creationId xmlns:a16="http://schemas.microsoft.com/office/drawing/2014/main" id="{82604447-9FB5-BEAA-4A61-C465327A7053}"/>
              </a:ext>
            </a:extLst>
          </p:cNvPr>
          <p:cNvSpPr txBox="1"/>
          <p:nvPr/>
        </p:nvSpPr>
        <p:spPr>
          <a:xfrm>
            <a:off x="1275644" y="5554134"/>
            <a:ext cx="9076267" cy="338554"/>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5: ArcGIS (n.d.). Population Growth. Focused on Yelm, WA.  ESRI. Retrieved: https://brandman.maps.arcgis.com/apps/mapviewer/index.html?webmap=03ee631561e24	9c98994a906a490949f</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56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3F3A1F-2CCA-1EC7-DECF-941C52F23A25}"/>
              </a:ext>
            </a:extLst>
          </p:cNvPr>
          <p:cNvPicPr>
            <a:picLocks noChangeAspect="1"/>
          </p:cNvPicPr>
          <p:nvPr/>
        </p:nvPicPr>
        <p:blipFill rotWithShape="1">
          <a:blip r:embed="rId3"/>
          <a:srcRect b="10978"/>
          <a:stretch/>
        </p:blipFill>
        <p:spPr>
          <a:xfrm>
            <a:off x="2494844" y="734112"/>
            <a:ext cx="7588956" cy="4537800"/>
          </a:xfrm>
          <a:prstGeom prst="rect">
            <a:avLst/>
          </a:prstGeom>
        </p:spPr>
      </p:pic>
      <p:sp>
        <p:nvSpPr>
          <p:cNvPr id="3" name="TextBox 2">
            <a:extLst>
              <a:ext uri="{FF2B5EF4-FFF2-40B4-BE49-F238E27FC236}">
                <a16:creationId xmlns:a16="http://schemas.microsoft.com/office/drawing/2014/main" id="{78FDEFE2-5EF6-8808-0561-93BD57EFD707}"/>
              </a:ext>
            </a:extLst>
          </p:cNvPr>
          <p:cNvSpPr txBox="1"/>
          <p:nvPr/>
        </p:nvSpPr>
        <p:spPr>
          <a:xfrm>
            <a:off x="2494844" y="5271912"/>
            <a:ext cx="7588956" cy="461665"/>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6: ArcGIS (n.d.). What is the Predominant Commute Time? Focus on Yelm, Clear Lake, and JBLM. Retrieved: https://brandman.maps.arcgis.com/apps/mapviewer/index.html?webmap=0dcb73cf46e146a5951b289f259ff332</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57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0E0D1C-2AFB-23BA-DF64-473D664EC812}"/>
              </a:ext>
            </a:extLst>
          </p:cNvPr>
          <p:cNvPicPr>
            <a:picLocks noChangeAspect="1"/>
          </p:cNvPicPr>
          <p:nvPr/>
        </p:nvPicPr>
        <p:blipFill rotWithShape="1">
          <a:blip r:embed="rId3"/>
          <a:srcRect r="-1096" b="3363"/>
          <a:stretch/>
        </p:blipFill>
        <p:spPr>
          <a:xfrm>
            <a:off x="1986597" y="723621"/>
            <a:ext cx="8308870" cy="4706336"/>
          </a:xfrm>
          <a:prstGeom prst="rect">
            <a:avLst/>
          </a:prstGeom>
        </p:spPr>
      </p:pic>
      <p:sp>
        <p:nvSpPr>
          <p:cNvPr id="3" name="TextBox 2">
            <a:extLst>
              <a:ext uri="{FF2B5EF4-FFF2-40B4-BE49-F238E27FC236}">
                <a16:creationId xmlns:a16="http://schemas.microsoft.com/office/drawing/2014/main" id="{6D23EDAF-E444-3BC3-C089-8B6FE73A7AEF}"/>
              </a:ext>
            </a:extLst>
          </p:cNvPr>
          <p:cNvSpPr txBox="1"/>
          <p:nvPr/>
        </p:nvSpPr>
        <p:spPr>
          <a:xfrm>
            <a:off x="1986597" y="5429957"/>
            <a:ext cx="8026647" cy="338554"/>
          </a:xfrm>
          <a:prstGeom prst="rect">
            <a:avLst/>
          </a:prstGeom>
          <a:noFill/>
        </p:spPr>
        <p:txBody>
          <a:bodyPr wrap="square" rtlCol="0">
            <a:spAutoFit/>
          </a:bodyPr>
          <a:lstStyle/>
          <a:p>
            <a:r>
              <a:rPr lang="en-US" sz="800" dirty="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Image 7: M. Dawn Harper (2022) Potential Cellular Tower Location Conceptual Data Model Flow Chart.</a:t>
            </a:r>
          </a:p>
          <a:p>
            <a:endParaRPr lang="en-US" sz="8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5987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1269</Words>
  <Application>Microsoft Office PowerPoint</Application>
  <PresentationFormat>Widescreen</PresentationFormat>
  <Paragraphs>42</Paragraphs>
  <Slides>13</Slides>
  <Notes>13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Dawn H</dc:creator>
  <cp:lastModifiedBy>Dawn H</cp:lastModifiedBy>
  <cp:revision>4</cp:revision>
  <dcterms:created xsi:type="dcterms:W3CDTF">2022-06-24T08:29:38Z</dcterms:created>
  <dcterms:modified xsi:type="dcterms:W3CDTF">2023-10-05T05:21:11Z</dcterms:modified>
</cp:coreProperties>
</file>